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72" r:id="rId4"/>
    <p:sldId id="260" r:id="rId5"/>
    <p:sldId id="270" r:id="rId6"/>
    <p:sldId id="262" r:id="rId7"/>
    <p:sldId id="273" r:id="rId8"/>
    <p:sldId id="265" r:id="rId9"/>
    <p:sldId id="280" r:id="rId10"/>
    <p:sldId id="268" r:id="rId11"/>
    <p:sldId id="267" r:id="rId12"/>
    <p:sldId id="269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4" autoAdjust="0"/>
    <p:restoredTop sz="94674"/>
  </p:normalViewPr>
  <p:slideViewPr>
    <p:cSldViewPr>
      <p:cViewPr varScale="1">
        <p:scale>
          <a:sx n="124" d="100"/>
          <a:sy n="124" d="100"/>
        </p:scale>
        <p:origin x="3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18628-C136-4A6D-A5EB-0FF209F2101C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998A5-461B-45CE-9598-9AC16949E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8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63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32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40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1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60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98A5-461B-45CE-9598-9AC16949E7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E28551-047C-4E60-9258-D1F907977067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EEC0D0-D426-4CB4-B61B-A29CAA7C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bls.gov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gonzaga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Am </a:t>
            </a:r>
            <a:r>
              <a:rPr lang="en-US" err="1" smtClean="0"/>
              <a:t>I</a:t>
            </a:r>
            <a:r>
              <a:rPr lang="en-US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Has Fun (and so can you)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4998" y="76200"/>
            <a:ext cx="8183880" cy="4187952"/>
          </a:xfrm>
        </p:spPr>
        <p:txBody>
          <a:bodyPr>
            <a:normAutofit/>
          </a:bodyPr>
          <a:lstStyle/>
          <a:p>
            <a:endParaRPr lang="en-US" sz="2900" b="1" dirty="0" smtClean="0">
              <a:solidFill>
                <a:schemeClr val="accent1"/>
              </a:solidFill>
            </a:endParaRPr>
          </a:p>
          <a:p>
            <a:r>
              <a:rPr lang="en-US" sz="2900" b="1" dirty="0" smtClean="0">
                <a:solidFill>
                  <a:schemeClr val="accent1"/>
                </a:solidFill>
              </a:rPr>
              <a:t>Not </a:t>
            </a:r>
            <a:r>
              <a:rPr lang="en-US" sz="2900" b="1" dirty="0">
                <a:solidFill>
                  <a:schemeClr val="accent1"/>
                </a:solidFill>
              </a:rPr>
              <a:t>A Billionaire: Software</a:t>
            </a:r>
          </a:p>
        </p:txBody>
      </p:sp>
      <p:pic>
        <p:nvPicPr>
          <p:cNvPr id="9220" name="Picture 4" descr="C:\Users\paul\Desktop\DePalma2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1671306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9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Dollars and 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0352"/>
            <a:ext cx="8077200" cy="59466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endParaRPr lang="en-US" sz="5000" dirty="0"/>
          </a:p>
          <a:p>
            <a:r>
              <a:rPr lang="en-US" sz="6200" dirty="0" smtClean="0"/>
              <a:t>Software Developer</a:t>
            </a:r>
          </a:p>
          <a:p>
            <a:pPr lvl="1"/>
            <a:r>
              <a:rPr lang="en-US" sz="5800" dirty="0"/>
              <a:t>P</a:t>
            </a:r>
            <a:r>
              <a:rPr lang="en-US" sz="5800" dirty="0" smtClean="0"/>
              <a:t>rojected to grow </a:t>
            </a:r>
            <a:r>
              <a:rPr lang="en-US" sz="5800" dirty="0" smtClean="0"/>
              <a:t>17</a:t>
            </a:r>
            <a:r>
              <a:rPr lang="en-US" sz="5800" dirty="0" smtClean="0"/>
              <a:t>% </a:t>
            </a:r>
            <a:r>
              <a:rPr lang="en-US" sz="5800" dirty="0" smtClean="0"/>
              <a:t>from </a:t>
            </a:r>
            <a:r>
              <a:rPr lang="en-US" sz="5800" dirty="0" smtClean="0"/>
              <a:t>2014 </a:t>
            </a:r>
            <a:r>
              <a:rPr lang="en-US" sz="5800" dirty="0" smtClean="0"/>
              <a:t>to </a:t>
            </a:r>
            <a:r>
              <a:rPr lang="en-US" sz="5800" dirty="0" smtClean="0"/>
              <a:t>2014</a:t>
            </a:r>
            <a:endParaRPr lang="en-US" sz="5800" dirty="0" smtClean="0"/>
          </a:p>
          <a:p>
            <a:pPr lvl="1"/>
            <a:r>
              <a:rPr lang="en-US" sz="5800" dirty="0" smtClean="0"/>
              <a:t>“Much </a:t>
            </a:r>
            <a:r>
              <a:rPr lang="en-US" sz="5800" dirty="0"/>
              <a:t>faster than the average for all </a:t>
            </a:r>
            <a:r>
              <a:rPr lang="en-US" sz="5800" dirty="0" smtClean="0"/>
              <a:t>occupations”</a:t>
            </a:r>
          </a:p>
          <a:p>
            <a:pPr marL="283464" lvl="1" indent="0">
              <a:buNone/>
            </a:pPr>
            <a:endParaRPr lang="en-US" sz="5800" dirty="0" smtClean="0"/>
          </a:p>
          <a:p>
            <a:r>
              <a:rPr lang="en-US" sz="6200" dirty="0" smtClean="0"/>
              <a:t>Computer Scientist</a:t>
            </a:r>
          </a:p>
          <a:p>
            <a:pPr lvl="1"/>
            <a:r>
              <a:rPr lang="en-US" sz="5800" dirty="0" smtClean="0"/>
              <a:t>Projected to grow </a:t>
            </a:r>
            <a:r>
              <a:rPr lang="en-US" sz="5800" dirty="0" smtClean="0"/>
              <a:t>11% </a:t>
            </a:r>
            <a:r>
              <a:rPr lang="en-US" sz="5800" dirty="0" smtClean="0"/>
              <a:t>from 2012 to 2022</a:t>
            </a:r>
          </a:p>
          <a:p>
            <a:pPr lvl="1"/>
            <a:r>
              <a:rPr lang="en-US" sz="5800" dirty="0" smtClean="0"/>
              <a:t>“Computer </a:t>
            </a:r>
            <a:r>
              <a:rPr lang="en-US" sz="5800" dirty="0"/>
              <a:t>scientists are likely to enjoy excellent job </a:t>
            </a:r>
            <a:r>
              <a:rPr lang="en-US" sz="5800" dirty="0" smtClean="0"/>
              <a:t>prospects, because many companies report difficulties finding these highly skilled workers.”</a:t>
            </a:r>
            <a:endParaRPr lang="en-US" sz="5800" dirty="0" smtClean="0"/>
          </a:p>
          <a:p>
            <a:endParaRPr lang="en-US" sz="6200" dirty="0"/>
          </a:p>
          <a:p>
            <a:pPr marL="0" indent="0" algn="r">
              <a:buNone/>
            </a:pPr>
            <a:r>
              <a:rPr lang="en-US" sz="6200" dirty="0" smtClean="0">
                <a:hlinkClick r:id="rId3"/>
              </a:rPr>
              <a:t>(</a:t>
            </a:r>
            <a:r>
              <a:rPr lang="en-US" sz="6200" dirty="0" smtClean="0">
                <a:hlinkClick r:id="rId3"/>
              </a:rPr>
              <a:t>Bureau of Labor Statistics</a:t>
            </a:r>
            <a:r>
              <a:rPr lang="en-US" sz="6200" dirty="0" smtClean="0"/>
              <a:t>)</a:t>
            </a:r>
          </a:p>
          <a:p>
            <a:pPr marL="0" indent="0">
              <a:buNone/>
            </a:pP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32222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Opportunity!!!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51560"/>
          </a:xfrm>
        </p:spPr>
        <p:txBody>
          <a:bodyPr/>
          <a:lstStyle/>
          <a:p>
            <a:r>
              <a:rPr lang="en-US" dirty="0" smtClean="0"/>
              <a:t>Software Developers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Build </a:t>
            </a:r>
            <a:r>
              <a:rPr lang="en-US" sz="2400" dirty="0"/>
              <a:t>the next generation of systems and applications software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social media, </a:t>
            </a:r>
            <a:r>
              <a:rPr lang="en-US" sz="2400" dirty="0" smtClean="0"/>
              <a:t>communications devices, </a:t>
            </a:r>
            <a:r>
              <a:rPr lang="en-US" sz="2400" dirty="0"/>
              <a:t>medicine</a:t>
            </a:r>
            <a:r>
              <a:rPr lang="en-US" sz="2400" dirty="0" smtClean="0"/>
              <a:t>, film, games, 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/>
          <a:lstStyle/>
          <a:p>
            <a:r>
              <a:rPr lang="en-US" dirty="0" smtClean="0"/>
              <a:t>Computer Scientists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Discover </a:t>
            </a:r>
            <a:r>
              <a:rPr lang="en-US" sz="2400" dirty="0"/>
              <a:t>the </a:t>
            </a:r>
            <a:r>
              <a:rPr lang="en-US" sz="2400" dirty="0" smtClean="0"/>
              <a:t>possible</a:t>
            </a:r>
          </a:p>
          <a:p>
            <a:r>
              <a:rPr lang="en-US" sz="2400" dirty="0" smtClean="0"/>
              <a:t> In robotics</a:t>
            </a:r>
            <a:r>
              <a:rPr lang="en-US" sz="2400" dirty="0"/>
              <a:t>, </a:t>
            </a:r>
            <a:r>
              <a:rPr lang="en-US" sz="2400" dirty="0" smtClean="0"/>
              <a:t>artificial </a:t>
            </a:r>
            <a:r>
              <a:rPr lang="en-US" sz="2400" dirty="0"/>
              <a:t>intelligence, data mining, </a:t>
            </a:r>
            <a:r>
              <a:rPr lang="en-US" sz="2400" dirty="0" smtClean="0"/>
              <a:t>speech recognition, scientific visualization, sensor networks …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Software Developers and Computer Scientists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Work </a:t>
            </a:r>
            <a:r>
              <a:rPr lang="en-US" sz="2400" dirty="0"/>
              <a:t>with </a:t>
            </a:r>
            <a:r>
              <a:rPr lang="en-US" sz="2400" dirty="0" smtClean="0"/>
              <a:t>engineers scientists from every discipline</a:t>
            </a:r>
          </a:p>
          <a:p>
            <a:r>
              <a:rPr lang="en-US" sz="2400" dirty="0" smtClean="0"/>
              <a:t>Without computation, there is neither science, nor engineering, nor life as we know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6000" dirty="0" smtClean="0"/>
          </a:p>
          <a:p>
            <a:pPr marL="109728" indent="0">
              <a:buNone/>
            </a:pPr>
            <a:r>
              <a:rPr lang="en-US" sz="6000" dirty="0" smtClean="0">
                <a:hlinkClick r:id="rId2"/>
              </a:rPr>
              <a:t>Here’s </a:t>
            </a:r>
            <a:r>
              <a:rPr lang="en-US" sz="6000" dirty="0">
                <a:hlinkClick r:id="rId2"/>
              </a:rPr>
              <a:t>How to Do </a:t>
            </a:r>
            <a:r>
              <a:rPr lang="en-US" sz="6000" dirty="0" smtClean="0">
                <a:hlinkClick r:id="rId2"/>
              </a:rPr>
              <a:t>It</a:t>
            </a:r>
            <a:endParaRPr lang="en-US" sz="6000" dirty="0" smtClean="0"/>
          </a:p>
          <a:p>
            <a:pPr marL="109728" indent="0">
              <a:buNone/>
            </a:pPr>
            <a:endParaRPr lang="en-US" sz="6000" dirty="0"/>
          </a:p>
          <a:p>
            <a:pPr marL="109728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848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Billionaire: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Bill Gates</a:t>
            </a:r>
            <a:br>
              <a:rPr lang="en-US" dirty="0" smtClean="0"/>
            </a:br>
            <a:r>
              <a:rPr lang="en-US" dirty="0" smtClean="0"/>
              <a:t>Microsoft</a:t>
            </a:r>
            <a:endParaRPr lang="en-US" dirty="0"/>
          </a:p>
        </p:txBody>
      </p:sp>
      <p:pic>
        <p:nvPicPr>
          <p:cNvPr id="1026" name="Picture 2" descr="C:\Users\paul\Desktop\ga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3047054" cy="44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Billionaire: Software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94" y="1281112"/>
            <a:ext cx="1771650" cy="2686050"/>
          </a:xfrm>
        </p:spPr>
      </p:pic>
      <p:sp>
        <p:nvSpPr>
          <p:cNvPr id="2" name="TextBox 1"/>
          <p:cNvSpPr txBox="1"/>
          <p:nvPr/>
        </p:nvSpPr>
        <p:spPr>
          <a:xfrm>
            <a:off x="685800" y="685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Larry Ellison</a:t>
            </a:r>
          </a:p>
          <a:p>
            <a:r>
              <a:rPr lang="en-US" dirty="0" smtClean="0"/>
              <a:t>Oracle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Billionaire: Software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447800"/>
            <a:ext cx="2333625" cy="3032528"/>
          </a:xfrm>
        </p:spPr>
      </p:pic>
      <p:sp>
        <p:nvSpPr>
          <p:cNvPr id="3" name="TextBox 2"/>
          <p:cNvSpPr txBox="1"/>
          <p:nvPr/>
        </p:nvSpPr>
        <p:spPr>
          <a:xfrm>
            <a:off x="609600" y="762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Sergei </a:t>
            </a:r>
            <a:r>
              <a:rPr lang="en-US" dirty="0" err="1" smtClean="0"/>
              <a:t>Brin</a:t>
            </a:r>
            <a:endParaRPr lang="en-US" dirty="0" smtClean="0"/>
          </a:p>
          <a:p>
            <a:r>
              <a:rPr lang="en-US" dirty="0" smtClean="0"/>
              <a:t>Google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2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Billionaire: Software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30" y="1295400"/>
            <a:ext cx="6287197" cy="3667532"/>
          </a:xfrm>
        </p:spPr>
      </p:pic>
      <p:sp>
        <p:nvSpPr>
          <p:cNvPr id="2" name="TextBox 1"/>
          <p:cNvSpPr txBox="1"/>
          <p:nvPr/>
        </p:nvSpPr>
        <p:spPr>
          <a:xfrm>
            <a:off x="609600" y="990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Larry Page</a:t>
            </a:r>
          </a:p>
          <a:p>
            <a:r>
              <a:rPr lang="en-US" dirty="0" smtClean="0"/>
              <a:t>Google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8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Billionaire: Software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5451363" cy="3052763"/>
          </a:xfrm>
        </p:spPr>
      </p:pic>
      <p:sp>
        <p:nvSpPr>
          <p:cNvPr id="3" name="TextBox 2"/>
          <p:cNvSpPr txBox="1"/>
          <p:nvPr/>
        </p:nvSpPr>
        <p:spPr>
          <a:xfrm>
            <a:off x="502920" y="914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Zuckerberg</a:t>
            </a:r>
          </a:p>
          <a:p>
            <a:r>
              <a:rPr lang="en-US" dirty="0" smtClean="0"/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46217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 ¼ Billionaire: Software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833985" cy="2871788"/>
          </a:xfrm>
        </p:spPr>
      </p:pic>
      <p:sp>
        <p:nvSpPr>
          <p:cNvPr id="2" name="TextBox 1"/>
          <p:cNvSpPr txBox="1"/>
          <p:nvPr/>
        </p:nvSpPr>
        <p:spPr>
          <a:xfrm>
            <a:off x="502920" y="990600"/>
            <a:ext cx="185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Melissa Mayer</a:t>
            </a:r>
          </a:p>
          <a:p>
            <a:r>
              <a:rPr lang="en-US" dirty="0" smtClean="0"/>
              <a:t>Yahoo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5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Billionaire: Software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76400"/>
            <a:ext cx="4634934" cy="2595563"/>
          </a:xfrm>
        </p:spPr>
      </p:pic>
      <p:sp>
        <p:nvSpPr>
          <p:cNvPr id="3" name="TextBox 2"/>
          <p:cNvSpPr txBox="1"/>
          <p:nvPr/>
        </p:nvSpPr>
        <p:spPr>
          <a:xfrm>
            <a:off x="502920" y="914400"/>
            <a:ext cx="163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Steve Jobs</a:t>
            </a:r>
          </a:p>
          <a:p>
            <a:r>
              <a:rPr lang="en-US" dirty="0" smtClean="0"/>
              <a:t>Apple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was her idea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09600"/>
            <a:ext cx="2915574" cy="4187825"/>
          </a:xfrm>
        </p:spPr>
      </p:pic>
      <p:sp>
        <p:nvSpPr>
          <p:cNvPr id="5" name="TextBox 4"/>
          <p:cNvSpPr txBox="1"/>
          <p:nvPr/>
        </p:nvSpPr>
        <p:spPr>
          <a:xfrm>
            <a:off x="685800" y="6096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Lady Ada August</a:t>
            </a:r>
          </a:p>
          <a:p>
            <a:r>
              <a:rPr lang="en-US" dirty="0" smtClean="0"/>
              <a:t>Countess of Lovelace</a:t>
            </a:r>
            <a:br>
              <a:rPr lang="en-US" dirty="0" smtClean="0"/>
            </a:br>
            <a:r>
              <a:rPr lang="en-US" dirty="0" smtClean="0"/>
              <a:t>Mathematician</a:t>
            </a:r>
            <a:br>
              <a:rPr lang="en-US" dirty="0" smtClean="0"/>
            </a:br>
            <a:r>
              <a:rPr lang="en-US" dirty="0" smtClean="0"/>
              <a:t>Collaborator with Charles Babbage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546" y="2282401"/>
            <a:ext cx="3756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Analytical Engine </a:t>
            </a:r>
            <a:r>
              <a:rPr lang="en-US" i="1" dirty="0"/>
              <a:t>weaves </a:t>
            </a:r>
            <a:r>
              <a:rPr lang="en-US" i="1" dirty="0" err="1"/>
              <a:t>algebraical</a:t>
            </a:r>
            <a:r>
              <a:rPr lang="en-US" i="1" dirty="0"/>
              <a:t> patterns</a:t>
            </a:r>
            <a:r>
              <a:rPr lang="en-US" dirty="0"/>
              <a:t> just as the Jacquard loom weaves flowers and </a:t>
            </a:r>
            <a:r>
              <a:rPr lang="en-US" dirty="0" smtClean="0"/>
              <a:t>leaves.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214</TotalTime>
  <Words>235</Words>
  <Application>Microsoft Macintosh PowerPoint</Application>
  <PresentationFormat>On-screen Show (4:3)</PresentationFormat>
  <Paragraphs>73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Verdana</vt:lpstr>
      <vt:lpstr>Wingdings 2</vt:lpstr>
      <vt:lpstr>Aspect</vt:lpstr>
      <vt:lpstr>Who Am I?</vt:lpstr>
      <vt:lpstr>Billionaire: Software</vt:lpstr>
      <vt:lpstr>Billionaire: Software</vt:lpstr>
      <vt:lpstr>Billionaire: Software</vt:lpstr>
      <vt:lpstr>Billionaire: Software</vt:lpstr>
      <vt:lpstr>Billionaire: Software</vt:lpstr>
      <vt:lpstr>&gt; ¼ Billionaire: Software</vt:lpstr>
      <vt:lpstr>Billionaire: Software</vt:lpstr>
      <vt:lpstr>Programming was her idea</vt:lpstr>
      <vt:lpstr>But Has Fun (and so can you) </vt:lpstr>
      <vt:lpstr>Dollars and Cents</vt:lpstr>
      <vt:lpstr>What Does This Mean?</vt:lpstr>
      <vt:lpstr>Software Developers</vt:lpstr>
      <vt:lpstr>Computer Scientists</vt:lpstr>
      <vt:lpstr>Software Developers and Computer Scientists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These People</dc:title>
  <dc:creator>paul</dc:creator>
  <cp:lastModifiedBy>DePalma, Paul A</cp:lastModifiedBy>
  <cp:revision>33</cp:revision>
  <dcterms:created xsi:type="dcterms:W3CDTF">2011-09-06T00:33:28Z</dcterms:created>
  <dcterms:modified xsi:type="dcterms:W3CDTF">2017-02-07T19:20:07Z</dcterms:modified>
</cp:coreProperties>
</file>